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strictFirstAndLastChars="0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327B833E-C052-4386-847B-07791A0B0888}">
  <a:tblStyle styleName="Table_0" styleId="{327B833E-C052-4386-847B-07791A0B0888}">
    <a:wholeTbl>
      <a:tcStyle>
        <a:tcBdr>
          <a:left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left>
          <a:right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right>
          <a:top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top>
          <a:bottom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bottom>
          <a:insideH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insideH>
          <a:insideV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insideV>
        </a:tcBdr>
      </a:tcStyle>
    </a:wholeTbl>
  </a:tblStyle>
  <a:tblStyle styleName="Table_1" styleId="{7FC8703B-9914-4DE4-9141-331ED5D97845}">
    <a:wholeTbl>
      <a:tcStyle>
        <a:tcBdr>
          <a:left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left>
          <a:right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right>
          <a:top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top>
          <a:bottom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bottom>
          <a:insideH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insideH>
          <a:insideV>
            <a:ln w="9525" cap="flat">
              <a:solidFill>
                <a:srgbClr val="000000"/>
              </a:solidFill>
              <a:prstDash val="solid"/>
              <a:round/>
              <a:headEnd w="med" len="med" type="none"/>
              <a:tailEnd w="med" len="med" type="none"/>
            </a:ln>
          </a:insideV>
        </a:tcBdr>
      </a:tcStyle>
    </a:wholeTbl>
  </a:tblStyle>
</a:tblStyleLst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theme/theme3.xml" Type="http://schemas.openxmlformats.org/officeDocument/2006/relationships/theme" Id="rId1"/><Relationship Target="slides/slide5.xml" Type="http://schemas.openxmlformats.org/officeDocument/2006/relationships/slide" Id="rId10"/><Relationship Target="slideMasters/slideMaster1.xml" Type="http://schemas.openxmlformats.org/officeDocument/2006/relationships/slideMaster" Id="rId4"/><Relationship Target="tableStyles.xml" Type="http://schemas.openxmlformats.org/officeDocument/2006/relationships/tableStyles" Id="rId3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2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2" name="Shape 3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3" name="Shape 33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4" name="Shape 3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9" name="Shape 3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0" name="Shape 40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6" name="Shape 4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7" name="Shape 47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52" name="Shape 5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3" name="Shape 53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54" name="Shape 5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0" name="Shape 6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1" name="Shape 61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62" name="Shape 6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8" name="Shape 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" name="Shape 9"/>
          <p:cNvSpPr txBox="1"/>
          <p:nvPr>
            <p:ph idx="1" type="subTitle"/>
          </p:nvPr>
        </p:nvSpPr>
        <p:spPr>
          <a:xfrm>
            <a:off y="2840053" x="685800"/>
            <a:ext cy="784799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0" name="Shape 10"/>
          <p:cNvSpPr txBox="1"/>
          <p:nvPr>
            <p:ph type="ctrTitle"/>
          </p:nvPr>
        </p:nvSpPr>
        <p:spPr>
          <a:xfrm>
            <a:off y="1583342" x="685800"/>
            <a:ext cy="1159799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1" name="Shape 11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2" name="Shape 1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" name="Shape 13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6" name="Shape 1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y="1200150" x="457200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2" type="body"/>
          </p:nvPr>
        </p:nvSpPr>
        <p:spPr>
          <a:xfrm>
            <a:off y="1200150" x="4692273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1" name="Shape 2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2" name="Shape 22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4" name="Shape 2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5" name="Shape 25"/>
          <p:cNvSpPr txBox="1"/>
          <p:nvPr>
            <p:ph idx="1" type="body"/>
          </p:nvPr>
        </p:nvSpPr>
        <p:spPr>
          <a:xfrm>
            <a:off y="4406309" x="457200"/>
            <a:ext cy="5195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Clr>
                <a:schemeClr val="dk1"/>
              </a:buClr>
              <a:buSzPct val="100000"/>
              <a:buNone/>
              <a:defRPr sz="1800">
                <a:solidFill>
                  <a:schemeClr val="dk1"/>
                </a:solidFill>
              </a:defRPr>
            </a:lvl1pPr>
          </a:lstStyle>
          <a:p/>
        </p:txBody>
      </p:sp>
      <p:sp>
        <p:nvSpPr>
          <p:cNvPr id="26" name="Shape 26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7" name="Shape 2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8" name="Shape 28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1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lt1"/>
            </a:gs>
            <a:gs pos="30000">
              <a:schemeClr val="lt1"/>
            </a:gs>
            <a:gs pos="100000">
              <a:schemeClr val="lt2"/>
            </a:gs>
          </a:gsLst>
          <a:path path="circle">
            <a:fillToRect t="50%" b="50%" r="50%" l="50%"/>
          </a:path>
          <a:tileRect/>
        </a:gra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600"/>
              </a:spcBef>
              <a:buSzPct val="100000"/>
              <a:defRPr sz="3000"/>
            </a:lvl1pPr>
            <a:lvl2pPr>
              <a:spcBef>
                <a:spcPts val="480"/>
              </a:spcBef>
              <a:buSzPct val="100000"/>
              <a:defRPr sz="2400"/>
            </a:lvl2pPr>
            <a:lvl3pPr>
              <a:spcBef>
                <a:spcPts val="480"/>
              </a:spcBef>
              <a:buSzPct val="100000"/>
              <a:defRPr sz="2400"/>
            </a:lvl3pPr>
            <a:lvl4pPr>
              <a:spcBef>
                <a:spcPts val="360"/>
              </a:spcBef>
              <a:buSzPct val="100000"/>
              <a:defRPr sz="1800"/>
            </a:lvl4pPr>
            <a:lvl5pPr>
              <a:spcBef>
                <a:spcPts val="360"/>
              </a:spcBef>
              <a:buSzPct val="100000"/>
              <a:defRPr sz="1800"/>
            </a:lvl5pPr>
            <a:lvl6pPr>
              <a:spcBef>
                <a:spcPts val="360"/>
              </a:spcBef>
              <a:buSzPct val="100000"/>
              <a:defRPr sz="1800"/>
            </a:lvl6pPr>
            <a:lvl7pPr>
              <a:spcBef>
                <a:spcPts val="360"/>
              </a:spcBef>
              <a:buSzPct val="100000"/>
              <a:defRPr sz="1800"/>
            </a:lvl7pPr>
            <a:lvl8pPr>
              <a:spcBef>
                <a:spcPts val="360"/>
              </a:spcBef>
              <a:buSzPct val="100000"/>
              <a:defRPr sz="1800"/>
            </a:lvl8pPr>
            <a:lvl9pPr>
              <a:spcBef>
                <a:spcPts val="360"/>
              </a:spcBef>
              <a:buSzPct val="100000"/>
              <a:defRPr sz="1800"/>
            </a:lvl9pPr>
          </a:lstStyle>
          <a:p/>
        </p:txBody>
      </p:sp>
      <p:sp>
        <p:nvSpPr>
          <p:cNvPr id="7" name="Shape 7"/>
          <p:cNvSpPr txBox="1"/>
          <p:nvPr>
            <p:ph idx="12" type="sldNum"/>
          </p:nvPr>
        </p:nvSpPr>
        <p:spPr>
          <a:xfrm>
            <a:off y="4749850" x="8556791"/>
            <a:ext cy="393600" cx="5486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>
            <a:lvl1pPr algn="r">
              <a:spcBef>
                <a:spcPts val="0"/>
              </a:spcBef>
              <a:buNone/>
              <a:defRPr sz="1300">
                <a:solidFill>
                  <a:schemeClr val="dk1"/>
                </a:solidFill>
              </a:defRPr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sldNum="0" hdr="0"/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9" name="Shape 2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0" name="Shape 30"/>
          <p:cNvSpPr txBox="1"/>
          <p:nvPr>
            <p:ph type="ctrTitle"/>
          </p:nvPr>
        </p:nvSpPr>
        <p:spPr>
          <a:xfrm>
            <a:off y="1583342" x="685800"/>
            <a:ext cy="1159799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The Future tense!</a:t>
            </a:r>
          </a:p>
        </p:txBody>
      </p:sp>
      <p:sp>
        <p:nvSpPr>
          <p:cNvPr id="31" name="Shape 31"/>
          <p:cNvSpPr txBox="1"/>
          <p:nvPr>
            <p:ph idx="1" type="subTitle"/>
          </p:nvPr>
        </p:nvSpPr>
        <p:spPr>
          <a:xfrm>
            <a:off y="2840053" x="685800"/>
            <a:ext cy="784799" cx="77724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5" name="Shape 3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6" name="Shape 36"/>
          <p:cNvSpPr txBox="1"/>
          <p:nvPr>
            <p:ph type="title"/>
          </p:nvPr>
        </p:nvSpPr>
        <p:spPr>
          <a:xfrm>
            <a:off y="205974" x="457200"/>
            <a:ext cy="10875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Review...1st and 2nd Conjugation Verbs</a:t>
            </a:r>
          </a:p>
        </p:txBody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y="1200150" x="457200"/>
            <a:ext cy="3725699" cx="30927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the familiar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>
              <a:spcBef>
                <a:spcPts val="0"/>
              </a:spcBef>
              <a:buNone/>
            </a:pPr>
            <a:r>
              <a:rPr lang="en"/>
              <a:t>bo			bimus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bis		bitis</a:t>
            </a:r>
          </a:p>
          <a:p>
            <a:pPr>
              <a:spcBef>
                <a:spcPts val="0"/>
              </a:spcBef>
              <a:buNone/>
            </a:pPr>
            <a:r>
              <a:rPr lang="en"/>
              <a:t>bit			bunt</a:t>
            </a:r>
          </a:p>
        </p:txBody>
      </p:sp>
      <p:sp>
        <p:nvSpPr>
          <p:cNvPr id="38" name="Shape 38"/>
          <p:cNvSpPr txBox="1"/>
          <p:nvPr/>
        </p:nvSpPr>
        <p:spPr>
          <a:xfrm>
            <a:off y="1241900" x="3787775"/>
            <a:ext cy="3653100" cx="48990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sz="2200" lang="en">
                <a:solidFill>
                  <a:srgbClr val="0000FF"/>
                </a:solidFill>
              </a:rPr>
              <a:t>amo, </a:t>
            </a:r>
            <a:r>
              <a:rPr sz="2200" lang="en">
                <a:solidFill>
                  <a:srgbClr val="FF0000"/>
                </a:solidFill>
              </a:rPr>
              <a:t>ama</a:t>
            </a:r>
            <a:r>
              <a:rPr sz="2200" lang="en">
                <a:solidFill>
                  <a:srgbClr val="0000FF"/>
                </a:solidFill>
              </a:rPr>
              <a:t>re, amavi, amatus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 sz="2200">
              <a:solidFill>
                <a:srgbClr val="0000FF"/>
              </a:solidFill>
            </a:endParaRP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 sz="2200">
              <a:solidFill>
                <a:srgbClr val="0000FF"/>
              </a:solidFill>
            </a:endParaRPr>
          </a:p>
          <a:p>
            <a:pPr rtl="0">
              <a:spcBef>
                <a:spcPts val="0"/>
              </a:spcBef>
              <a:buNone/>
            </a:pPr>
            <a:r>
              <a:rPr sz="2200" lang="en">
                <a:solidFill>
                  <a:srgbClr val="0000FF"/>
                </a:solidFill>
              </a:rPr>
              <a:t>ama-bo		ama-bimus</a:t>
            </a:r>
          </a:p>
          <a:p>
            <a:pPr rtl="0">
              <a:spcBef>
                <a:spcPts val="0"/>
              </a:spcBef>
              <a:buNone/>
            </a:pPr>
            <a:r>
              <a:rPr sz="2200" lang="en">
                <a:solidFill>
                  <a:srgbClr val="0000FF"/>
                </a:solidFill>
              </a:rPr>
              <a:t>ama-bis		ama-bitis</a:t>
            </a:r>
          </a:p>
          <a:p>
            <a:pPr>
              <a:spcBef>
                <a:spcPts val="0"/>
              </a:spcBef>
              <a:buNone/>
            </a:pPr>
            <a:r>
              <a:rPr sz="2200" lang="en">
                <a:solidFill>
                  <a:srgbClr val="0000FF"/>
                </a:solidFill>
              </a:rPr>
              <a:t>ama-bit		ama-bunt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3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2" name="Shape 4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3" name="Shape 43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New notes… 3rd and 4th Conj.Future</a:t>
            </a:r>
          </a:p>
        </p:txBody>
      </p:sp>
      <p:sp>
        <p:nvSpPr>
          <p:cNvPr id="44" name="Shape 44"/>
          <p:cNvSpPr txBox="1"/>
          <p:nvPr>
            <p:ph idx="1" type="body"/>
          </p:nvPr>
        </p:nvSpPr>
        <p:spPr>
          <a:xfrm>
            <a:off y="1200150" x="457200"/>
            <a:ext cy="3725699" cx="31338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Add 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>
              <a:spcBef>
                <a:spcPts val="0"/>
              </a:spcBef>
              <a:buNone/>
            </a:pPr>
            <a:r>
              <a:rPr lang="en"/>
              <a:t>-</a:t>
            </a:r>
            <a:r>
              <a:rPr lang="en">
                <a:solidFill>
                  <a:srgbClr val="0000FF"/>
                </a:solidFill>
              </a:rPr>
              <a:t>a</a:t>
            </a:r>
            <a:r>
              <a:rPr lang="en"/>
              <a:t>m		-</a:t>
            </a:r>
            <a:r>
              <a:rPr lang="en">
                <a:solidFill>
                  <a:srgbClr val="0000FF"/>
                </a:solidFill>
              </a:rPr>
              <a:t>e</a:t>
            </a:r>
            <a:r>
              <a:rPr lang="en"/>
              <a:t>mus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-</a:t>
            </a:r>
            <a:r>
              <a:rPr lang="en">
                <a:solidFill>
                  <a:srgbClr val="0000FF"/>
                </a:solidFill>
              </a:rPr>
              <a:t>e</a:t>
            </a:r>
            <a:r>
              <a:rPr lang="en"/>
              <a:t>s		-</a:t>
            </a:r>
            <a:r>
              <a:rPr lang="en">
                <a:solidFill>
                  <a:srgbClr val="0000FF"/>
                </a:solidFill>
              </a:rPr>
              <a:t>e</a:t>
            </a:r>
            <a:r>
              <a:rPr lang="en"/>
              <a:t>tis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-</a:t>
            </a:r>
            <a:r>
              <a:rPr lang="en">
                <a:solidFill>
                  <a:srgbClr val="0000FF"/>
                </a:solidFill>
              </a:rPr>
              <a:t>e</a:t>
            </a:r>
            <a:r>
              <a:rPr lang="en"/>
              <a:t>t		    -</a:t>
            </a:r>
            <a:r>
              <a:rPr lang="en">
                <a:solidFill>
                  <a:srgbClr val="0000FF"/>
                </a:solidFill>
              </a:rPr>
              <a:t>e</a:t>
            </a:r>
            <a:r>
              <a:rPr lang="en"/>
              <a:t>nt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5" name="Shape 45"/>
          <p:cNvSpPr txBox="1"/>
          <p:nvPr/>
        </p:nvSpPr>
        <p:spPr>
          <a:xfrm>
            <a:off y="1479925" x="3953350"/>
            <a:ext cy="3384000" cx="46260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sz="2200" lang="en"/>
              <a:t>dico, </a:t>
            </a:r>
            <a:r>
              <a:rPr sz="2200" lang="en">
                <a:solidFill>
                  <a:srgbClr val="FF0000"/>
                </a:solidFill>
              </a:rPr>
              <a:t>dic</a:t>
            </a:r>
            <a:r>
              <a:rPr sz="2200" lang="en">
                <a:solidFill>
                  <a:srgbClr val="FF00FF"/>
                </a:solidFill>
              </a:rPr>
              <a:t>e</a:t>
            </a:r>
            <a:r>
              <a:rPr sz="2200" lang="en"/>
              <a:t>re, dixi</a:t>
            </a:r>
          </a:p>
          <a:p>
            <a:pPr rtl="0">
              <a:spcBef>
                <a:spcPts val="0"/>
              </a:spcBef>
              <a:buNone/>
            </a:pPr>
            <a:br>
              <a:rPr sz="2200" lang="en"/>
            </a:br>
            <a:r>
              <a:rPr sz="2200" lang="en">
                <a:solidFill>
                  <a:srgbClr val="FF0000"/>
                </a:solidFill>
              </a:rPr>
              <a:t>dic</a:t>
            </a:r>
            <a:r>
              <a:rPr sz="2200" lang="en"/>
              <a:t>-am      </a:t>
            </a:r>
            <a:r>
              <a:rPr sz="2200" lang="en">
                <a:solidFill>
                  <a:srgbClr val="FF0000"/>
                </a:solidFill>
              </a:rPr>
              <a:t>dic</a:t>
            </a:r>
            <a:r>
              <a:rPr sz="2200" lang="en"/>
              <a:t>-emus</a:t>
            </a:r>
          </a:p>
          <a:p>
            <a:pPr rtl="0">
              <a:spcBef>
                <a:spcPts val="0"/>
              </a:spcBef>
              <a:buNone/>
            </a:pPr>
            <a:r>
              <a:rPr sz="2200" lang="en">
                <a:solidFill>
                  <a:srgbClr val="FF0000"/>
                </a:solidFill>
              </a:rPr>
              <a:t>dic-</a:t>
            </a:r>
            <a:r>
              <a:rPr sz="2200" lang="en"/>
              <a:t>es		</a:t>
            </a:r>
            <a:r>
              <a:rPr sz="2200" lang="en">
                <a:solidFill>
                  <a:srgbClr val="FF0000"/>
                </a:solidFill>
              </a:rPr>
              <a:t>dic</a:t>
            </a:r>
            <a:r>
              <a:rPr sz="2200" lang="en"/>
              <a:t>-etis</a:t>
            </a:r>
          </a:p>
          <a:p>
            <a:pPr rtl="0">
              <a:spcBef>
                <a:spcPts val="0"/>
              </a:spcBef>
              <a:buNone/>
            </a:pPr>
            <a:r>
              <a:rPr sz="2200" lang="en">
                <a:solidFill>
                  <a:srgbClr val="FF0000"/>
                </a:solidFill>
              </a:rPr>
              <a:t>dic-</a:t>
            </a:r>
            <a:r>
              <a:rPr sz="2200" lang="en"/>
              <a:t>et		</a:t>
            </a:r>
            <a:r>
              <a:rPr sz="2200" lang="en">
                <a:solidFill>
                  <a:srgbClr val="FF0000"/>
                </a:solidFill>
              </a:rPr>
              <a:t>dic</a:t>
            </a:r>
            <a:r>
              <a:rPr sz="2200" lang="en"/>
              <a:t>-ent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 sz="2200"/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 sz="2200"/>
          </a:p>
          <a:p>
            <a:pPr rtl="0">
              <a:spcBef>
                <a:spcPts val="0"/>
              </a:spcBef>
              <a:buNone/>
            </a:pPr>
            <a:r>
              <a:rPr sz="2200" lang="en"/>
              <a:t>Watch out for the short</a:t>
            </a:r>
            <a:r>
              <a:rPr sz="2200" lang="en">
                <a:solidFill>
                  <a:srgbClr val="FF00FF"/>
                </a:solidFill>
              </a:rPr>
              <a:t> e</a:t>
            </a:r>
            <a:r>
              <a:rPr sz="2200" lang="en"/>
              <a:t>!  It disappears and is replaced by the:</a:t>
            </a:r>
          </a:p>
          <a:p>
            <a:pPr>
              <a:spcBef>
                <a:spcPts val="0"/>
              </a:spcBef>
              <a:buNone/>
            </a:pPr>
            <a:r>
              <a:rPr sz="2200" lang="en"/>
              <a:t>-am/-es/</a:t>
            </a:r>
            <a:r>
              <a:rPr sz="2200" lang="en">
                <a:solidFill>
                  <a:schemeClr val="dk1"/>
                </a:solidFill>
              </a:rPr>
              <a:t>-et/-emus/-etis/-ent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4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9" name="Shape 4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0" name="Shape 50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Ways to remeber</a:t>
            </a:r>
          </a:p>
        </p:txBody>
      </p:sp>
      <p:sp>
        <p:nvSpPr>
          <p:cNvPr id="51" name="Shape 51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lang="en">
                <a:solidFill>
                  <a:schemeClr val="dk1"/>
                </a:solidFill>
              </a:rPr>
              <a:t>Remember: Ones and twos, bo, bis, bu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lang="en">
                <a:solidFill>
                  <a:schemeClr val="dk1"/>
                </a:solidFill>
              </a:rPr>
              <a:t>					fours and threes, “A’s and E’s”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5" name="Shape 5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6" name="Shape 56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Practice the Future </a:t>
            </a:r>
          </a:p>
        </p:txBody>
      </p:sp>
      <p:sp>
        <p:nvSpPr>
          <p:cNvPr id="57" name="Shape 57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lang="en"/>
              <a:t>duco, ducere, duxi				</a:t>
            </a:r>
            <a:r>
              <a:rPr lang="en">
                <a:solidFill>
                  <a:schemeClr val="dk1"/>
                </a:solidFill>
              </a:rPr>
              <a:t>audio, audire, audivi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graphicFrame>
        <p:nvGraphicFramePr>
          <p:cNvPr id="58" name="Shape 58"/>
          <p:cNvGraphicFramePr/>
          <p:nvPr/>
        </p:nvGraphicFramePr>
        <p:xfrm>
          <a:off y="2300250" x="165550"/>
          <a:ext cy="3000000" cx="3000000"/>
        </p:xfrm>
        <a:graphic>
          <a:graphicData uri="http://schemas.openxmlformats.org/drawingml/2006/table">
            <a:tbl>
              <a:tblPr>
                <a:noFill/>
                <a:tableStyleId>{327B833E-C052-4386-847B-07791A0B0888}</a:tableStyleId>
              </a:tblPr>
              <a:tblGrid>
                <a:gridCol w="2077475"/>
                <a:gridCol w="2077475"/>
              </a:tblGrid>
              <a:tr h="660425"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</a:tr>
              <a:tr h="660425"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</a:tr>
              <a:tr h="660425"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</a:tr>
            </a:tbl>
          </a:graphicData>
        </a:graphic>
      </p:graphicFrame>
      <p:graphicFrame>
        <p:nvGraphicFramePr>
          <p:cNvPr id="59" name="Shape 59"/>
          <p:cNvGraphicFramePr/>
          <p:nvPr/>
        </p:nvGraphicFramePr>
        <p:xfrm>
          <a:off y="2300250" x="4695650"/>
          <a:ext cy="3000000" cx="3000000"/>
        </p:xfrm>
        <a:graphic>
          <a:graphicData uri="http://schemas.openxmlformats.org/drawingml/2006/table">
            <a:tbl>
              <a:tblPr>
                <a:noFill/>
                <a:tableStyleId>{7FC8703B-9914-4DE4-9141-331ED5D97845}</a:tableStyleId>
              </a:tblPr>
              <a:tblGrid>
                <a:gridCol w="2077475"/>
                <a:gridCol w="2077475"/>
              </a:tblGrid>
              <a:tr h="660425"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</a:tr>
              <a:tr h="660425"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</a:tr>
              <a:tr h="660425"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  <a:tc>
                  <a:txBody>
                    <a:bodyPr>
                      <a:noAutofit/>
                    </a:bodyPr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R="91425" marB="91425" marT="91425" marL="91425"/>
                </a:tc>
              </a:tr>
            </a:tbl>
          </a:graphicData>
        </a:graphic>
      </p:graphicFrame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light-gradien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